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234440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320040"/>
            <a:ext cx="5486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457200" y="658368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CONTENT · PARTNER EMAIL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457200" y="1920240"/>
            <a:ext cx="1124712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4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EMAIL 2:</a:t>
            </a:r>
            <a:endParaRPr lang="en-US" sz="4400" dirty="0"/>
          </a:p>
          <a:p>
            <a:pPr indent="0" marL="0">
              <a:lnSpc>
                <a:spcPct val="95000"/>
              </a:lnSpc>
              <a:buNone/>
            </a:pPr>
            <a:r>
              <a:rPr lang="en-US" sz="4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BANYOLES HEAT-FUELLING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457200" y="4160520"/>
            <a:ext cx="9601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600" i="1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Age-grouper email for the 2026 Europe Triathlon Championships — a real, dated event used as the most honest conversion trigger SiS owns.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457200" y="5212080"/>
            <a:ext cx="2011680" cy="82296"/>
          </a:xfrm>
          <a:prstGeom prst="rect">
            <a:avLst/>
          </a:prstGeom>
          <a:solidFill>
            <a:srgbClr val="F8D930"/>
          </a:solidFill>
          <a:ln/>
        </p:spPr>
      </p:sp>
      <p:sp>
        <p:nvSpPr>
          <p:cNvPr id="8" name="Text 6"/>
          <p:cNvSpPr/>
          <p:nvPr/>
        </p:nvSpPr>
        <p:spPr>
          <a:xfrm>
            <a:off x="457200" y="5989320"/>
            <a:ext cx="2468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OWNER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457200" y="6217920"/>
            <a:ext cx="2468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martin.lucas@cotngroup.com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3063240" y="5989320"/>
            <a:ext cx="2468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FILE TYPE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3063240" y="6217920"/>
            <a:ext cx="2468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Google Doc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5669280" y="5989320"/>
            <a:ext cx="2468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DATE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5669280" y="6217920"/>
            <a:ext cx="2468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19 Jun 2026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457200" y="5897880"/>
            <a:ext cx="11247120" cy="0"/>
          </a:xfrm>
          <a:prstGeom prst="line">
            <a:avLst/>
          </a:prstGeom>
          <a:noFill/>
          <a:ln w="12700">
            <a:solidFill>
              <a:srgbClr val="E4E4E4"/>
            </a:solidFill>
            <a:prstDash val="solid"/>
          </a:ln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0116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CONTENT · PARTNER EMAIL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10972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CRO Logic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457200" y="1371600"/>
            <a:ext cx="11247120" cy="0"/>
          </a:xfrm>
          <a:prstGeom prst="line">
            <a:avLst/>
          </a:prstGeom>
          <a:noFill/>
          <a:ln w="25400">
            <a:solidFill>
              <a:srgbClr val="11111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1691640"/>
            <a:ext cx="11247120" cy="4480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Real urgency, not manufactured —  </a:t>
            </a:r>
            <a:pPr indent="0" marL="0">
              <a:lnSpc>
                <a:spcPct val="130000"/>
              </a:lnSpc>
              <a:spcAft>
                <a:spcPts val="1600"/>
              </a:spcAft>
              <a:buNone/>
            </a:pPr>
            <a:r>
              <a:rPr lang="en-US" sz="14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~1,000 age-groupers who have qualified and are training now for a dated, personal event.</a:t>
            </a:r>
            <a:endParaRPr lang="en-US" sz="14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HUUB structure the audience recognises —  </a:t>
            </a:r>
            <a:pPr indent="0" marL="0">
              <a:lnSpc>
                <a:spcPct val="130000"/>
              </a:lnSpc>
              <a:spcAft>
                <a:spcPts val="1600"/>
              </a:spcAft>
              <a:buNone/>
            </a:pPr>
            <a:r>
              <a:rPr lang="en-US" sz="14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congratulate → substance → plan → offer → confidence close.</a:t>
            </a:r>
            <a:endParaRPr lang="en-US" sz="14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compressed, not reproduced —  </a:t>
            </a:r>
            <a:pPr indent="0" marL="0">
              <a:lnSpc>
                <a:spcPct val="130000"/>
              </a:lnSpc>
              <a:spcAft>
                <a:spcPts val="1600"/>
              </a:spcAft>
              <a:buNone/>
            </a:pPr>
            <a:r>
              <a:rPr lang="en-US" sz="14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physiology cut to three cause-and-effect lines; full guide sits one click away.</a:t>
            </a:r>
            <a:endParaRPr lang="en-US" sz="14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Two CTAs, two readiness states —  </a:t>
            </a:r>
            <a:pPr indent="0" marL="0">
              <a:lnSpc>
                <a:spcPct val="130000"/>
              </a:lnSpc>
              <a:spcAft>
                <a:spcPts val="1600"/>
              </a:spcAft>
              <a:buNone/>
            </a:pPr>
            <a:r>
              <a:rPr lang="en-US" sz="14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“Find Your Race Pack” for the ready buyer, “Read the Full Guide” for the curious.</a:t>
            </a:r>
            <a:endParaRPr lang="en-US" sz="1450" dirty="0"/>
          </a:p>
        </p:txBody>
      </p:sp>
      <p:sp>
        <p:nvSpPr>
          <p:cNvPr id="7" name="Shape 5"/>
          <p:cNvSpPr/>
          <p:nvPr/>
        </p:nvSpPr>
        <p:spPr>
          <a:xfrm>
            <a:off x="457200" y="5989320"/>
            <a:ext cx="11247120" cy="502920"/>
          </a:xfrm>
          <a:prstGeom prst="rect">
            <a:avLst/>
          </a:prstGeom>
          <a:solidFill>
            <a:srgbClr val="F6F6F4"/>
          </a:solidFill>
          <a:ln w="9525">
            <a:solidFill>
              <a:srgbClr val="E4E4E4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94360" y="5989320"/>
            <a:ext cx="10972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product is introduced last and lightly — the easy way to execute a plan the reader already wants.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10" name="Text 8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11" name="Text 9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0116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CONTENT · PARTNER EMAIL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The Plan, By Distance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457200" y="1298448"/>
            <a:ext cx="11247120" cy="0"/>
          </a:xfrm>
          <a:prstGeom prst="line">
            <a:avLst/>
          </a:prstGeom>
          <a:noFill/>
          <a:ln w="25400">
            <a:solidFill>
              <a:srgbClr val="111111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600200"/>
            <a:ext cx="5541264" cy="4892040"/>
          </a:xfrm>
          <a:prstGeom prst="rect">
            <a:avLst/>
          </a:prstGeom>
          <a:solidFill>
            <a:srgbClr val="FFFFFF"/>
          </a:solidFill>
          <a:ln w="19050">
            <a:solidFill>
              <a:srgbClr val="111111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457200" y="1600200"/>
            <a:ext cx="5541264" cy="457200"/>
          </a:xfrm>
          <a:prstGeom prst="rect">
            <a:avLst/>
          </a:prstGeom>
          <a:solidFill>
            <a:srgbClr val="F8D930"/>
          </a:solidFill>
          <a:ln/>
        </p:spPr>
      </p:sp>
      <p:sp>
        <p:nvSpPr>
          <p:cNvPr id="8" name="Text 6"/>
          <p:cNvSpPr/>
          <p:nvPr/>
        </p:nvSpPr>
        <p:spPr>
          <a:xfrm>
            <a:off x="566928" y="1600200"/>
            <a:ext cx="532180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SPRINT · ~90 MIN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566928" y="2148840"/>
            <a:ext cx="5321808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60g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566928" y="2724912"/>
            <a:ext cx="532180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CARB / HOUR</a:t>
            </a:r>
            <a:endParaRPr lang="en-US" sz="850" dirty="0"/>
          </a:p>
        </p:txBody>
      </p:sp>
      <p:sp>
        <p:nvSpPr>
          <p:cNvPr id="11" name="Text 9"/>
          <p:cNvSpPr/>
          <p:nvPr/>
        </p:nvSpPr>
        <p:spPr>
          <a:xfrm>
            <a:off x="566928" y="3154680"/>
            <a:ext cx="53218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Source: </a:t>
            </a:r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Single-source carb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566928" y="3483864"/>
            <a:ext cx="53218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Plus: </a:t>
            </a:r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Electrolytes for sweat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566928" y="5120640"/>
            <a:ext cx="5321808" cy="0"/>
          </a:xfrm>
          <a:prstGeom prst="line">
            <a:avLst/>
          </a:prstGeom>
          <a:noFill/>
          <a:ln w="12700">
            <a:solidFill>
              <a:srgbClr val="E4E4E4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566928" y="5257800"/>
            <a:ext cx="5321808" cy="1097280"/>
          </a:xfrm>
          <a:prstGeom prst="rect">
            <a:avLst/>
          </a:prstGeom>
          <a:solidFill>
            <a:srgbClr val="F6F6F4"/>
          </a:solidFill>
          <a:ln/>
        </p:spPr>
      </p:sp>
      <p:sp>
        <p:nvSpPr>
          <p:cNvPr id="15" name="Text 13"/>
          <p:cNvSpPr/>
          <p:nvPr/>
        </p:nvSpPr>
        <p:spPr>
          <a:xfrm>
            <a:off x="658368" y="5257800"/>
            <a:ext cx="5138928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00" i="1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Caffeine timed at the bike start to peak on the run.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6163056" y="1600200"/>
            <a:ext cx="5541264" cy="4892040"/>
          </a:xfrm>
          <a:prstGeom prst="rect">
            <a:avLst/>
          </a:prstGeom>
          <a:solidFill>
            <a:srgbClr val="FFFFFF"/>
          </a:solidFill>
          <a:ln w="19050">
            <a:solidFill>
              <a:srgbClr val="111111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163056" y="1600200"/>
            <a:ext cx="5541264" cy="457200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18" name="Text 16"/>
          <p:cNvSpPr/>
          <p:nvPr/>
        </p:nvSpPr>
        <p:spPr>
          <a:xfrm>
            <a:off x="6272784" y="1600200"/>
            <a:ext cx="532180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STANDARD · ~180 MIN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6272784" y="2148840"/>
            <a:ext cx="5321808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80–90g</a:t>
            </a:r>
            <a:endParaRPr lang="en-US" sz="2200" dirty="0"/>
          </a:p>
        </p:txBody>
      </p:sp>
      <p:sp>
        <p:nvSpPr>
          <p:cNvPr id="20" name="Text 18"/>
          <p:cNvSpPr/>
          <p:nvPr/>
        </p:nvSpPr>
        <p:spPr>
          <a:xfrm>
            <a:off x="6272784" y="2724912"/>
            <a:ext cx="532180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CARB / HOUR</a:t>
            </a:r>
            <a:endParaRPr lang="en-US" sz="850" dirty="0"/>
          </a:p>
        </p:txBody>
      </p:sp>
      <p:sp>
        <p:nvSpPr>
          <p:cNvPr id="21" name="Text 19"/>
          <p:cNvSpPr/>
          <p:nvPr/>
        </p:nvSpPr>
        <p:spPr>
          <a:xfrm>
            <a:off x="6272784" y="3154680"/>
            <a:ext cx="53218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Source: </a:t>
            </a:r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Dual-source Beta Fuel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6272784" y="3483864"/>
            <a:ext cx="53218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Plus: </a:t>
            </a:r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Sodium + fluid maintained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6272784" y="5120640"/>
            <a:ext cx="5321808" cy="0"/>
          </a:xfrm>
          <a:prstGeom prst="line">
            <a:avLst/>
          </a:prstGeom>
          <a:noFill/>
          <a:ln w="12700">
            <a:solidFill>
              <a:srgbClr val="E4E4E4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6272784" y="5257800"/>
            <a:ext cx="5321808" cy="1097280"/>
          </a:xfrm>
          <a:prstGeom prst="rect">
            <a:avLst/>
          </a:prstGeom>
          <a:solidFill>
            <a:srgbClr val="F6F6F4"/>
          </a:solidFill>
          <a:ln/>
        </p:spPr>
      </p:sp>
      <p:sp>
        <p:nvSpPr>
          <p:cNvPr id="25" name="Text 23"/>
          <p:cNvSpPr/>
          <p:nvPr/>
        </p:nvSpPr>
        <p:spPr>
          <a:xfrm>
            <a:off x="6364224" y="5257800"/>
            <a:ext cx="5138928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00" i="1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margin between a strong finish and a survival shuffle.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27" name="Text 25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28" name="Text 26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0116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CONTENT · PARTNER EMAIL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The Emotional Core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457200" y="1298448"/>
            <a:ext cx="11247120" cy="0"/>
          </a:xfrm>
          <a:prstGeom prst="line">
            <a:avLst/>
          </a:prstGeom>
          <a:noFill/>
          <a:ln w="25400">
            <a:solidFill>
              <a:srgbClr val="111111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737360"/>
            <a:ext cx="11247120" cy="2103120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7" name="Text 5"/>
          <p:cNvSpPr/>
          <p:nvPr/>
        </p:nvSpPr>
        <p:spPr>
          <a:xfrm>
            <a:off x="868680" y="1874520"/>
            <a:ext cx="1042416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2200" b="1" i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dehydration you pick up on the bike is almost impossible to claw back on the run.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868680" y="3337560"/>
            <a:ext cx="10424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Subject: Banyoles will be hot. Here's how to fuel for it.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457200" y="4114800"/>
            <a:ext cx="11247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4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</a:t>
            </a:r>
            <a:pPr indent="0" marL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Practise it in training before you trust it on race day.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457200" y="4617720"/>
            <a:ext cx="11247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4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</a:t>
            </a:r>
            <a:pPr indent="0" marL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Voice throughout: the coach's voice, 1:1, advising.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12" name="Text 10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13" name="Text 11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1111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1463040"/>
            <a:ext cx="1088136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The Single Conversion Bet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640080" y="2514600"/>
            <a:ext cx="1463040" cy="73152"/>
          </a:xfrm>
          <a:prstGeom prst="rect">
            <a:avLst/>
          </a:prstGeom>
          <a:solidFill>
            <a:srgbClr val="F8D930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2834640"/>
            <a:ext cx="10607040" cy="3200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1800"/>
              </a:spcAft>
              <a:buNone/>
            </a:pPr>
            <a:r>
              <a:rPr lang="en-US" sz="1600" dirty="0">
                <a:solidFill>
                  <a:srgbClr val="DDDD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Meet a real athlete at a real, fast-approaching, high-stakes moment.</a:t>
            </a:r>
            <a:endParaRPr lang="en-US" sz="16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1800"/>
              </a:spcAft>
              <a:buNone/>
            </a:pPr>
            <a:r>
              <a:rPr lang="en-US" sz="1600" dirty="0">
                <a:solidFill>
                  <a:srgbClr val="DDDD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Name what they're quietly afraid of — fading on the run.</a:t>
            </a:r>
            <a:endParaRPr lang="en-US" sz="16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1800"/>
              </a:spcAft>
              <a:buNone/>
            </a:pPr>
            <a:r>
              <a:rPr lang="en-US" sz="1600" dirty="0">
                <a:solidFill>
                  <a:srgbClr val="DDDD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Hand them the rehearsed plan that removes the fear.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640080" y="626364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Source: EMAIL 2 — Banyoles Heat-Fuelling · Google Doc · 19 Jun 2026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2026-08-25T16:30:40Z</dcterms:created>
  <dcterms:modified xsi:type="dcterms:W3CDTF">2026-08-25T16:30:40Z</dcterms:modified>
</cp:coreProperties>
</file>