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234440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320040"/>
            <a:ext cx="5486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457200" y="658368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COMMERCE · SEO DATA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457200" y="1920240"/>
            <a:ext cx="11247120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44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SCIENCEINSEARCH</a:t>
            </a:r>
            <a:endParaRPr lang="en-US" sz="4400" dirty="0"/>
          </a:p>
          <a:p>
            <a:pPr indent="0" marL="0">
              <a:lnSpc>
                <a:spcPct val="95000"/>
              </a:lnSpc>
              <a:buNone/>
            </a:pPr>
            <a:r>
              <a:rPr lang="en-US" sz="44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SIS SEO AUDIT DATA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457200" y="4160520"/>
            <a:ext cx="9601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600" i="1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raw supporting data workbook behind the SIS Technical SEO Audit — AI search optimisation audit data.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457200" y="5212080"/>
            <a:ext cx="2011680" cy="82296"/>
          </a:xfrm>
          <a:prstGeom prst="rect">
            <a:avLst/>
          </a:prstGeom>
          <a:solidFill>
            <a:srgbClr val="F8D930"/>
          </a:solidFill>
          <a:ln/>
        </p:spPr>
      </p:sp>
      <p:sp>
        <p:nvSpPr>
          <p:cNvPr id="8" name="Text 6"/>
          <p:cNvSpPr/>
          <p:nvPr/>
        </p:nvSpPr>
        <p:spPr>
          <a:xfrm>
            <a:off x="457200" y="5989320"/>
            <a:ext cx="24688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FILE TYPE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457200" y="6217920"/>
            <a:ext cx="2468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Google Sheet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3063240" y="5989320"/>
            <a:ext cx="24688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OWNER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3063240" y="6217920"/>
            <a:ext cx="2468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dergal@gmail.com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5669280" y="5989320"/>
            <a:ext cx="24688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DATE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5669280" y="6217920"/>
            <a:ext cx="2468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 Aug 2026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457200" y="5897880"/>
            <a:ext cx="11247120" cy="0"/>
          </a:xfrm>
          <a:prstGeom prst="line">
            <a:avLst/>
          </a:prstGeom>
          <a:noFill/>
          <a:ln w="12700">
            <a:solidFill>
              <a:srgbClr val="E4E4E4"/>
            </a:solidFill>
            <a:prstDash val="solid"/>
          </a:ln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0116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COMMERCE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59436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WORKBOOK CONTENTS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457200" y="1298448"/>
            <a:ext cx="11247120" cy="0"/>
          </a:xfrm>
          <a:prstGeom prst="line">
            <a:avLst/>
          </a:prstGeom>
          <a:noFill/>
          <a:ln w="25400">
            <a:solidFill>
              <a:srgbClr val="111111"/>
            </a:solidFill>
            <a:prstDash val="solid"/>
          </a:ln>
        </p:spPr>
      </p:sp>
      <p:graphicFrame>
        <p:nvGraphicFramePr>
          <p:cNvPr id="3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508760"/>
          <a:ext cx="11247120" cy="914400"/>
        </p:xfrm>
        <a:graphic>
          <a:graphicData uri="http://schemas.openxmlformats.org/drawingml/2006/table">
            <a:tbl>
              <a:tblPr/>
              <a:tblGrid>
                <a:gridCol w="3931920"/>
                <a:gridCol w="7223760"/>
              </a:tblGrid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Tab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Description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PageSpeed Checklist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Comprehensive page-speed recommendations report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Homepage Hreflang Comments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Conflicts where declared language doesn't match output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XML Sitemap Comments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Pages within the sitemap that should not be included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Font Usage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How fonts are used sitewide (no action required)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Images Missing Alt Text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Images that should have alt text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Oversize Images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Images that should be compressed (aim &lt;250kb)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Robots Blocked but Indexed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Pages Google indexes despite robots.txt blocking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7" name="Shape 4"/>
          <p:cNvSpPr/>
          <p:nvPr/>
        </p:nvSpPr>
        <p:spPr>
          <a:xfrm>
            <a:off x="0" y="6693408"/>
            <a:ext cx="12188952" cy="16459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8" name="Text 5"/>
          <p:cNvSpPr/>
          <p:nvPr/>
        </p:nvSpPr>
        <p:spPr>
          <a:xfrm>
            <a:off x="457200" y="6419088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 · BRAND PORTAL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11338560" y="6419088"/>
            <a:ext cx="365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0116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COMMERCE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59436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CLICKS BY REGION — TOP ROUTING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457200" y="1298448"/>
            <a:ext cx="11247120" cy="0"/>
          </a:xfrm>
          <a:prstGeom prst="line">
            <a:avLst/>
          </a:prstGeom>
          <a:noFill/>
          <a:ln w="25400">
            <a:solidFill>
              <a:srgbClr val="111111"/>
            </a:solidFill>
            <a:prstDash val="solid"/>
          </a:ln>
        </p:spPr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508760"/>
          <a:ext cx="11247120" cy="914400"/>
        </p:xfrm>
        <a:graphic>
          <a:graphicData uri="http://schemas.openxmlformats.org/drawingml/2006/table">
            <a:tbl>
              <a:tblPr/>
              <a:tblGrid>
                <a:gridCol w="2743200"/>
                <a:gridCol w="1417320"/>
                <a:gridCol w="1417320"/>
                <a:gridCol w="1417320"/>
                <a:gridCol w="1417320"/>
                <a:gridCol w="1417320"/>
                <a:gridCol w="1417320"/>
              </a:tblGrid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Country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de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es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eu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it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root/UK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us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United Kingdom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333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3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13,706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60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United States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15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56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390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2,083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Italy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29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218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2,185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52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4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Germany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2,005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3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303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57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Spain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6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1,308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398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3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107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Mexico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310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65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8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133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</a:tr>
            </a:tbl>
          </a:graphicData>
        </a:graphic>
      </p:graphicFrame>
      <p:sp>
        <p:nvSpPr>
          <p:cNvPr id="7" name="Text 4"/>
          <p:cNvSpPr/>
          <p:nvPr/>
        </p:nvSpPr>
        <p:spPr>
          <a:xfrm>
            <a:off x="457200" y="6035040"/>
            <a:ext cx="11247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SiS hreflang is predominantly English, so non-English traffic likely defaults to UK root; English traffic to /eu/.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0" y="6693408"/>
            <a:ext cx="12188952" cy="16459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9" name="Text 6"/>
          <p:cNvSpPr/>
          <p:nvPr/>
        </p:nvSpPr>
        <p:spPr>
          <a:xfrm>
            <a:off x="457200" y="6419088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 · BRAND PORTAL</a:t>
            </a:r>
            <a:endParaRPr lang="en-US" sz="800" dirty="0"/>
          </a:p>
        </p:txBody>
      </p:sp>
      <p:sp>
        <p:nvSpPr>
          <p:cNvPr id="10" name="Text 7"/>
          <p:cNvSpPr/>
          <p:nvPr/>
        </p:nvSpPr>
        <p:spPr>
          <a:xfrm>
            <a:off x="11338560" y="6419088"/>
            <a:ext cx="365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0116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COMMERCE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59436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SCALE OF THE DATA BEHIND THE AUDIT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457200" y="1298448"/>
            <a:ext cx="11247120" cy="0"/>
          </a:xfrm>
          <a:prstGeom prst="line">
            <a:avLst/>
          </a:prstGeom>
          <a:noFill/>
          <a:ln w="25400">
            <a:solidFill>
              <a:srgbClr val="11111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1920240"/>
            <a:ext cx="26289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17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548640" y="2880360"/>
            <a:ext cx="26289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spc="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PAGESPEED CHECKLIST ITEMS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3268980" y="1737360"/>
            <a:ext cx="0" cy="2377440"/>
          </a:xfrm>
          <a:prstGeom prst="line">
            <a:avLst/>
          </a:prstGeom>
          <a:noFill/>
          <a:ln w="12700">
            <a:solidFill>
              <a:srgbClr val="E4E4E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360420" y="1920240"/>
            <a:ext cx="26289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288</a:t>
            </a:r>
            <a:endParaRPr lang="en-US" sz="3000" dirty="0"/>
          </a:p>
        </p:txBody>
      </p:sp>
      <p:sp>
        <p:nvSpPr>
          <p:cNvPr id="10" name="Text 8"/>
          <p:cNvSpPr/>
          <p:nvPr/>
        </p:nvSpPr>
        <p:spPr>
          <a:xfrm>
            <a:off x="3360420" y="2880360"/>
            <a:ext cx="26289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spc="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XML SITEMAP ISSUE ROWS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6080760" y="1737360"/>
            <a:ext cx="0" cy="2377440"/>
          </a:xfrm>
          <a:prstGeom prst="line">
            <a:avLst/>
          </a:prstGeom>
          <a:noFill/>
          <a:ln w="12700">
            <a:solidFill>
              <a:srgbClr val="E4E4E4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172200" y="1920240"/>
            <a:ext cx="26289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414</a:t>
            </a:r>
            <a:endParaRPr lang="en-US" sz="3000" dirty="0"/>
          </a:p>
        </p:txBody>
      </p:sp>
      <p:sp>
        <p:nvSpPr>
          <p:cNvPr id="13" name="Text 11"/>
          <p:cNvSpPr/>
          <p:nvPr/>
        </p:nvSpPr>
        <p:spPr>
          <a:xfrm>
            <a:off x="6172200" y="2880360"/>
            <a:ext cx="26289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spc="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FONT-LOADING ROWS TRACKED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8892540" y="1737360"/>
            <a:ext cx="0" cy="2377440"/>
          </a:xfrm>
          <a:prstGeom prst="line">
            <a:avLst/>
          </a:prstGeom>
          <a:noFill/>
          <a:ln w="12700">
            <a:solidFill>
              <a:srgbClr val="E4E4E4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983980" y="1920240"/>
            <a:ext cx="26289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250+</a:t>
            </a:r>
            <a:endParaRPr lang="en-US" sz="3000" dirty="0"/>
          </a:p>
        </p:txBody>
      </p:sp>
      <p:sp>
        <p:nvSpPr>
          <p:cNvPr id="16" name="Text 14"/>
          <p:cNvSpPr/>
          <p:nvPr/>
        </p:nvSpPr>
        <p:spPr>
          <a:xfrm>
            <a:off x="8983980" y="2880360"/>
            <a:ext cx="26289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spc="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ROBOTS-BLOCKED-BUT-INDEXED URLS SAMPLED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457200" y="4572000"/>
            <a:ext cx="11247120" cy="1417320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18" name="Text 16"/>
          <p:cNvSpPr/>
          <p:nvPr/>
        </p:nvSpPr>
        <p:spPr>
          <a:xfrm>
            <a:off x="777240" y="4572000"/>
            <a:ext cx="10607040" cy="1417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Dominant pattern: faceted search-parameter permutations (caffeine=, flavour=, pack_size=, game_time=) on /it/catalogsearch/ account for the majority of indexed-but-blocked URLs.</a:t>
            </a:r>
            <a:endParaRPr lang="en-US" sz="1500" dirty="0"/>
          </a:p>
        </p:txBody>
      </p:sp>
      <p:sp>
        <p:nvSpPr>
          <p:cNvPr id="19" name="Shape 17"/>
          <p:cNvSpPr/>
          <p:nvPr/>
        </p:nvSpPr>
        <p:spPr>
          <a:xfrm>
            <a:off x="0" y="6693408"/>
            <a:ext cx="12188952" cy="16459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20" name="Text 18"/>
          <p:cNvSpPr/>
          <p:nvPr/>
        </p:nvSpPr>
        <p:spPr>
          <a:xfrm>
            <a:off x="457200" y="6419088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 · BRAND PORTAL</a:t>
            </a:r>
            <a:endParaRPr lang="en-US" sz="800" dirty="0"/>
          </a:p>
        </p:txBody>
      </p:sp>
      <p:sp>
        <p:nvSpPr>
          <p:cNvPr id="21" name="Text 19"/>
          <p:cNvSpPr/>
          <p:nvPr/>
        </p:nvSpPr>
        <p:spPr>
          <a:xfrm>
            <a:off x="11338560" y="6419088"/>
            <a:ext cx="365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0116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COMMERCE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59436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OVERSIZE IMAGES — TOP OFFENDERS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457200" y="1298448"/>
            <a:ext cx="11247120" cy="0"/>
          </a:xfrm>
          <a:prstGeom prst="line">
            <a:avLst/>
          </a:prstGeom>
          <a:noFill/>
          <a:ln w="25400">
            <a:solidFill>
              <a:srgbClr val="111111"/>
            </a:solidFill>
            <a:prstDash val="solid"/>
          </a:ln>
        </p:spPr>
      </p:sp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508760"/>
          <a:ext cx="11247120" cy="914400"/>
        </p:xfrm>
        <a:graphic>
          <a:graphicData uri="http://schemas.openxmlformats.org/drawingml/2006/table">
            <a:tbl>
              <a:tblPr/>
              <a:tblGrid>
                <a:gridCol w="3931920"/>
                <a:gridCol w="5029200"/>
                <a:gridCol w="2194560"/>
              </a:tblGrid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Source page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Image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MB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/eu/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SiSBlog-CyclingFuellingBeginners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1.39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/eu/.../go-energy-bars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SET3 Category Page Launch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1.30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/football-premium-pack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Football_Lifestyle.jpg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1.27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/sports-nutrition (x6 locales)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SiS-INEOS-Soigneur day-in-life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1.24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/sports-nutrition (x3 locales)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TFH-Nic-1200x1200-1.png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1.20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7" name="Text 4"/>
          <p:cNvSpPr/>
          <p:nvPr/>
        </p:nvSpPr>
        <p:spPr>
          <a:xfrm>
            <a:off x="457200" y="6035040"/>
            <a:ext cx="11247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same handful of blog/campaign images are duplicated in cost across every locale sitemap — fixing the source asset once resolves it everywhere.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0" y="6693408"/>
            <a:ext cx="12188952" cy="16459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9" name="Text 6"/>
          <p:cNvSpPr/>
          <p:nvPr/>
        </p:nvSpPr>
        <p:spPr>
          <a:xfrm>
            <a:off x="457200" y="6419088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 · BRAND PORTAL</a:t>
            </a:r>
            <a:endParaRPr lang="en-US" sz="800" dirty="0"/>
          </a:p>
        </p:txBody>
      </p:sp>
      <p:sp>
        <p:nvSpPr>
          <p:cNvPr id="10" name="Text 7"/>
          <p:cNvSpPr/>
          <p:nvPr/>
        </p:nvSpPr>
        <p:spPr>
          <a:xfrm>
            <a:off x="11338560" y="6419088"/>
            <a:ext cx="365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1111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1463040"/>
            <a:ext cx="1088136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MAKE THE EXISTING CONTENT MACHINE-READABLE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640080" y="2514600"/>
            <a:ext cx="1463040" cy="73152"/>
          </a:xfrm>
          <a:prstGeom prst="rect">
            <a:avLst/>
          </a:prstGeom>
          <a:solidFill>
            <a:srgbClr val="F8D930"/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2834640"/>
            <a:ext cx="10607040" cy="3200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1800"/>
              </a:spcAft>
              <a:buNone/>
            </a:pPr>
            <a:r>
              <a:rPr lang="en-US" sz="1600" dirty="0">
                <a:solidFill>
                  <a:srgbClr val="DDDD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raw workbook is the evidence base behind the main SIS SEO Audit's recommendations.</a:t>
            </a:r>
            <a:endParaRPr lang="en-US" sz="16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1800"/>
              </a:spcAft>
              <a:buNone/>
            </a:pPr>
            <a:r>
              <a:rPr lang="en-US" sz="1600" dirty="0">
                <a:solidFill>
                  <a:srgbClr val="DDDD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Font Usage confirms 20+ fonts loaded sitewide, backing the self-hosting recommendation.</a:t>
            </a:r>
            <a:endParaRPr lang="en-US" sz="16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1800"/>
              </a:spcAft>
              <a:buNone/>
            </a:pPr>
            <a:r>
              <a:rPr lang="en-US" sz="1600" dirty="0">
                <a:solidFill>
                  <a:srgbClr val="DDDD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Robots-blocked-but-indexed data supports the temporarily-unblock-then-reblock remediation sequence.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640080" y="6263640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 · Commerce · ScienceInSearch SIS SEO Audit Data · 12 Aug 2026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2026-08-25T16:39:19Z</dcterms:created>
  <dcterms:modified xsi:type="dcterms:W3CDTF">2026-08-25T16:39:19Z</dcterms:modified>
</cp:coreProperties>
</file>