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23444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2004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65836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COMMERCE · EMAIL CRO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457200" y="1920240"/>
            <a:ext cx="1124712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4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CRO BEHAVIOURAL AUDIT</a:t>
            </a:r>
            <a:endParaRPr lang="en-US" sz="4400" dirty="0"/>
          </a:p>
          <a:p>
            <a:pPr indent="0" marL="0">
              <a:lnSpc>
                <a:spcPct val="95000"/>
              </a:lnSpc>
              <a:buNone/>
            </a:pPr>
            <a:r>
              <a:rPr lang="en-US" sz="4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DOCUMENT 2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57200" y="4160520"/>
            <a:ext cx="9601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600" i="1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Content, hydration, education &amp; product-launch campaign emails. The science earns attention — then jumps straight to a price-led product grid.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457200" y="5212080"/>
            <a:ext cx="2011680" cy="82296"/>
          </a:xfrm>
          <a:prstGeom prst="rect">
            <a:avLst/>
          </a:prstGeom>
          <a:solidFill>
            <a:srgbClr val="F8D930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FILE TYPE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5720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DOCX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06324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OWNER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306324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Martin Lucas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66928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DATE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566928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 Jun 2026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457200" y="5897880"/>
            <a:ext cx="11247120" cy="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COMMERCE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HEADLINE PATTERN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57200" y="1371600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691640"/>
            <a:ext cx="1124712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Doc 1 collapsed at: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 → Product → Product → Buy Product.</a:t>
            </a:r>
            <a:endParaRPr lang="en-US" sz="14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Doc 2 collapses one layer later: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Education → Education → Product Grid → Buy Product.</a:t>
            </a:r>
            <a:endParaRPr lang="en-US" sz="14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Athletes actually think: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Goal → Training → Performance → Identity → Product.</a:t>
            </a:r>
            <a:endParaRPr lang="en-US" sz="14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These emails do the first layer well. They skip the middle three. Then they sell.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457200" y="5989320"/>
            <a:ext cx="11247120" cy="502920"/>
          </a:xfrm>
          <a:prstGeom prst="rect">
            <a:avLst/>
          </a:prstGeom>
          <a:solidFill>
            <a:srgbClr val="F6F6F4"/>
          </a:solidFill>
          <a:ln w="9525">
            <a:solidFill>
              <a:srgbClr val="E4E4E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5989320"/>
            <a:ext cx="10972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single biggest gain: insert one self-diagnosis step between the education and the product. Make the reader say ‘that's me’ before you show them a price.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0" name="Text 8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COMMERCE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EIGHT EMAILS, CURRENT vs BETTER SUBJECT LINES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508760"/>
          <a:ext cx="112471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4480560"/>
                <a:gridCol w="4663440"/>
              </a:tblGrid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Email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Current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Better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1. Underfuelling?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Could you be underfuelling?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60, 90 or 120g an hour — which one is you?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2. Nick Bester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Fuelling the work with Nick Bester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“Fuel the work required.” — how Nick ran 2:23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3. UK Forecast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This week's forecast: Hydration required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It's hitting 28°C this week. Your sweat rate just changed.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4. Cyclist Heat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Don't let the heat drain your ride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Cramping on the climb? It started 90 minutes earlier.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5. Cycling Packs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New cycling packs have arrived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Stop guessing what to take on the bike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6. Sodium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How much sodium do you actually need?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Fuelling perfectly but still fading? It's probably sodium.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7. US Sweat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Sweat More. Hydrate Smarter.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Hydration is a performance decision, not a comfort one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8. Free Gift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Your free fuel is waiting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Free gift over £30 — pick your sport, we'll do the rest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</a:tbl>
          </a:graphicData>
        </a:graphic>
      </p:graphicFrame>
      <p:sp>
        <p:nvSpPr>
          <p:cNvPr id="7" name="Shape 4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8" name="Text 5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COMMERCE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PRIORITY ORDER BY IMPACT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600200"/>
            <a:ext cx="2688336" cy="4892040"/>
          </a:xfrm>
          <a:prstGeom prst="rect">
            <a:avLst/>
          </a:prstGeom>
          <a:solidFill>
            <a:srgbClr val="FFFFFF"/>
          </a:solidFill>
          <a:ln w="19050">
            <a:solidFill>
              <a:srgbClr val="111111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57200" y="1600200"/>
            <a:ext cx="2688336" cy="457200"/>
          </a:xfrm>
          <a:prstGeom prst="rect">
            <a:avLst/>
          </a:prstGeom>
          <a:solidFill>
            <a:srgbClr val="F8D930"/>
          </a:solidFill>
          <a:ln/>
        </p:spPr>
      </p:sp>
      <p:sp>
        <p:nvSpPr>
          <p:cNvPr id="8" name="Text 6"/>
          <p:cNvSpPr/>
          <p:nvPr/>
        </p:nvSpPr>
        <p:spPr>
          <a:xfrm>
            <a:off x="566928" y="160020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HIGHEST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566928" y="2148840"/>
            <a:ext cx="24688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566928" y="2724912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SELF-DIAGNOSIS EMAILS</a:t>
            </a:r>
            <a:endParaRPr lang="en-US" sz="850" dirty="0"/>
          </a:p>
        </p:txBody>
      </p:sp>
      <p:sp>
        <p:nvSpPr>
          <p:cNvPr id="11" name="Text 9"/>
          <p:cNvSpPr/>
          <p:nvPr/>
        </p:nvSpPr>
        <p:spPr>
          <a:xfrm>
            <a:off x="566928" y="3154680"/>
            <a:ext cx="24688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Was: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Education dump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566928" y="3483864"/>
            <a:ext cx="24688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‘Which one am I?’ step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566928" y="5120640"/>
            <a:ext cx="2468880" cy="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66928" y="5257800"/>
            <a:ext cx="2468880" cy="1097280"/>
          </a:xfrm>
          <a:prstGeom prst="rect">
            <a:avLst/>
          </a:prstGeom>
          <a:solidFill>
            <a:srgbClr val="F6F6F4"/>
          </a:solidFill>
          <a:ln/>
        </p:spPr>
      </p:sp>
      <p:sp>
        <p:nvSpPr>
          <p:cNvPr id="15" name="Text 13"/>
          <p:cNvSpPr/>
          <p:nvPr/>
        </p:nvSpPr>
        <p:spPr>
          <a:xfrm>
            <a:off x="658368" y="5257800"/>
            <a:ext cx="2286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i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Carbohydrate &amp; Sodium education emails.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3310128" y="1600200"/>
            <a:ext cx="2688336" cy="4892040"/>
          </a:xfrm>
          <a:prstGeom prst="rect">
            <a:avLst/>
          </a:prstGeom>
          <a:solidFill>
            <a:srgbClr val="FFFFFF"/>
          </a:solidFill>
          <a:ln w="19050">
            <a:solidFill>
              <a:srgbClr val="111111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3310128" y="1600200"/>
            <a:ext cx="2688336" cy="45720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8" name="Text 16"/>
          <p:cNvSpPr/>
          <p:nvPr/>
        </p:nvSpPr>
        <p:spPr>
          <a:xfrm>
            <a:off x="3419856" y="160020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SECOND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3419856" y="2148840"/>
            <a:ext cx="24688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3419856" y="2724912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GEO-SEGMENTED CONTEXT</a:t>
            </a:r>
            <a:endParaRPr lang="en-US" sz="850" dirty="0"/>
          </a:p>
        </p:txBody>
      </p:sp>
      <p:sp>
        <p:nvSpPr>
          <p:cNvPr id="21" name="Text 19"/>
          <p:cNvSpPr/>
          <p:nvPr/>
        </p:nvSpPr>
        <p:spPr>
          <a:xfrm>
            <a:off x="3419856" y="3154680"/>
            <a:ext cx="24688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Was: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Generic weather hook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3419856" y="3483864"/>
            <a:ext cx="24688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Location + sport personalisation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3419856" y="5120640"/>
            <a:ext cx="2468880" cy="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3419856" y="5257800"/>
            <a:ext cx="2468880" cy="1097280"/>
          </a:xfrm>
          <a:prstGeom prst="rect">
            <a:avLst/>
          </a:prstGeom>
          <a:solidFill>
            <a:srgbClr val="F6F6F4"/>
          </a:solidFill>
          <a:ln/>
        </p:spPr>
      </p:sp>
      <p:sp>
        <p:nvSpPr>
          <p:cNvPr id="25" name="Text 23"/>
          <p:cNvSpPr/>
          <p:nvPr/>
        </p:nvSpPr>
        <p:spPr>
          <a:xfrm>
            <a:off x="3511296" y="5257800"/>
            <a:ext cx="2286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i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UK Forecast, Cyclist Heat, US Sweat.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6163056" y="1600200"/>
            <a:ext cx="2688336" cy="4892040"/>
          </a:xfrm>
          <a:prstGeom prst="rect">
            <a:avLst/>
          </a:prstGeom>
          <a:solidFill>
            <a:srgbClr val="FFFFFF"/>
          </a:solidFill>
          <a:ln w="19050">
            <a:solidFill>
              <a:srgbClr val="111111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6163056" y="1600200"/>
            <a:ext cx="2688336" cy="45720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28" name="Text 26"/>
          <p:cNvSpPr/>
          <p:nvPr/>
        </p:nvSpPr>
        <p:spPr>
          <a:xfrm>
            <a:off x="6272784" y="160020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THIRD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6272784" y="2148840"/>
            <a:ext cx="24688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3</a:t>
            </a:r>
            <a:endParaRPr lang="en-US" sz="2200" dirty="0"/>
          </a:p>
        </p:txBody>
      </p:sp>
      <p:sp>
        <p:nvSpPr>
          <p:cNvPr id="30" name="Text 28"/>
          <p:cNvSpPr/>
          <p:nvPr/>
        </p:nvSpPr>
        <p:spPr>
          <a:xfrm>
            <a:off x="6272784" y="2724912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DYNAMIC SPORT-FIRST</a:t>
            </a:r>
            <a:endParaRPr lang="en-US" sz="850" dirty="0"/>
          </a:p>
        </p:txBody>
      </p:sp>
      <p:sp>
        <p:nvSpPr>
          <p:cNvPr id="31" name="Text 29"/>
          <p:cNvSpPr/>
          <p:nvPr/>
        </p:nvSpPr>
        <p:spPr>
          <a:xfrm>
            <a:off x="6272784" y="3154680"/>
            <a:ext cx="24688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Was: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Catch-all opener</a:t>
            </a:r>
            <a:endParaRPr lang="en-US" sz="1050" dirty="0"/>
          </a:p>
        </p:txBody>
      </p:sp>
      <p:sp>
        <p:nvSpPr>
          <p:cNvPr id="32" name="Text 30"/>
          <p:cNvSpPr/>
          <p:nvPr/>
        </p:nvSpPr>
        <p:spPr>
          <a:xfrm>
            <a:off x="6272784" y="3483864"/>
            <a:ext cx="24688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Reorder by known sport</a:t>
            </a:r>
            <a:endParaRPr lang="en-US" sz="1050" dirty="0"/>
          </a:p>
        </p:txBody>
      </p:sp>
      <p:sp>
        <p:nvSpPr>
          <p:cNvPr id="33" name="Shape 31"/>
          <p:cNvSpPr/>
          <p:nvPr/>
        </p:nvSpPr>
        <p:spPr>
          <a:xfrm>
            <a:off x="6272784" y="5120640"/>
            <a:ext cx="2468880" cy="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6272784" y="5257800"/>
            <a:ext cx="2468880" cy="1097280"/>
          </a:xfrm>
          <a:prstGeom prst="rect">
            <a:avLst/>
          </a:prstGeom>
          <a:solidFill>
            <a:srgbClr val="F6F6F4"/>
          </a:solidFill>
          <a:ln/>
        </p:spPr>
      </p:sp>
      <p:sp>
        <p:nvSpPr>
          <p:cNvPr id="35" name="Text 33"/>
          <p:cNvSpPr/>
          <p:nvPr/>
        </p:nvSpPr>
        <p:spPr>
          <a:xfrm>
            <a:off x="6364224" y="5257800"/>
            <a:ext cx="2286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i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Cross-sport gift email.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9015984" y="1600200"/>
            <a:ext cx="2688336" cy="4892040"/>
          </a:xfrm>
          <a:prstGeom prst="rect">
            <a:avLst/>
          </a:prstGeom>
          <a:solidFill>
            <a:srgbClr val="FFFFFF"/>
          </a:solidFill>
          <a:ln w="19050">
            <a:solidFill>
              <a:srgbClr val="111111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9015984" y="1600200"/>
            <a:ext cx="2688336" cy="45720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8" name="Text 36"/>
          <p:cNvSpPr/>
          <p:nvPr/>
        </p:nvSpPr>
        <p:spPr>
          <a:xfrm>
            <a:off x="9125712" y="160020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FOURTH</a:t>
            </a:r>
            <a:endParaRPr lang="en-US" sz="1200" dirty="0"/>
          </a:p>
        </p:txBody>
      </p:sp>
      <p:sp>
        <p:nvSpPr>
          <p:cNvPr id="39" name="Text 37"/>
          <p:cNvSpPr/>
          <p:nvPr/>
        </p:nvSpPr>
        <p:spPr>
          <a:xfrm>
            <a:off x="9125712" y="2148840"/>
            <a:ext cx="24688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</a:t>
            </a:r>
            <a:endParaRPr lang="en-US" sz="2200" dirty="0"/>
          </a:p>
        </p:txBody>
      </p:sp>
      <p:sp>
        <p:nvSpPr>
          <p:cNvPr id="40" name="Text 38"/>
          <p:cNvSpPr/>
          <p:nvPr/>
        </p:nvSpPr>
        <p:spPr>
          <a:xfrm>
            <a:off x="9125712" y="2724912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ALREADY FUNCTIONAL</a:t>
            </a:r>
            <a:endParaRPr lang="en-US" sz="850" dirty="0"/>
          </a:p>
        </p:txBody>
      </p:sp>
      <p:sp>
        <p:nvSpPr>
          <p:cNvPr id="41" name="Text 39"/>
          <p:cNvSpPr/>
          <p:nvPr/>
        </p:nvSpPr>
        <p:spPr>
          <a:xfrm>
            <a:off x="9125712" y="3154680"/>
            <a:ext cx="24688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Was: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Working, room to grow</a:t>
            </a:r>
            <a:endParaRPr lang="en-US" sz="1050" dirty="0"/>
          </a:p>
        </p:txBody>
      </p:sp>
      <p:sp>
        <p:nvSpPr>
          <p:cNvPr id="42" name="Text 40"/>
          <p:cNvSpPr/>
          <p:nvPr/>
        </p:nvSpPr>
        <p:spPr>
          <a:xfrm>
            <a:off x="9125712" y="3483864"/>
            <a:ext cx="24688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Relatability bridges</a:t>
            </a:r>
            <a:endParaRPr lang="en-US" sz="1050" dirty="0"/>
          </a:p>
        </p:txBody>
      </p:sp>
      <p:sp>
        <p:nvSpPr>
          <p:cNvPr id="43" name="Shape 41"/>
          <p:cNvSpPr/>
          <p:nvPr/>
        </p:nvSpPr>
        <p:spPr>
          <a:xfrm>
            <a:off x="9125712" y="5120640"/>
            <a:ext cx="2468880" cy="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9125712" y="5257800"/>
            <a:ext cx="2468880" cy="1097280"/>
          </a:xfrm>
          <a:prstGeom prst="rect">
            <a:avLst/>
          </a:prstGeom>
          <a:solidFill>
            <a:srgbClr val="F6F6F4"/>
          </a:solidFill>
          <a:ln/>
        </p:spPr>
      </p:sp>
      <p:sp>
        <p:nvSpPr>
          <p:cNvPr id="45" name="Text 43"/>
          <p:cNvSpPr/>
          <p:nvPr/>
        </p:nvSpPr>
        <p:spPr>
          <a:xfrm>
            <a:off x="9217152" y="5257800"/>
            <a:ext cx="2286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i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Nick Bester, Cycling Packs launch.</a:t>
            </a:r>
            <a:endParaRPr lang="en-US" sz="1000" dirty="0"/>
          </a:p>
        </p:txBody>
      </p:sp>
      <p:sp>
        <p:nvSpPr>
          <p:cNvPr id="46" name="Shape 44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47" name="Text 45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48" name="Text 46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COMMERCE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COMMON THREAD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737360"/>
            <a:ext cx="11247120" cy="210312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7" name="Text 5"/>
          <p:cNvSpPr/>
          <p:nvPr/>
        </p:nvSpPr>
        <p:spPr>
          <a:xfrm>
            <a:off x="868680" y="1874520"/>
            <a:ext cx="1042416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2200" b="1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Stop ending on a product grid. Start ending on the athlete the customer is trying to become.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868680" y="3337560"/>
            <a:ext cx="10424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Ponderosa CRO Audit, Document 2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57200" y="4114800"/>
            <a:ext cx="11247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</a:t>
            </a:r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Doc 1: stop selling products, start reinforcing identity.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57200" y="4617720"/>
            <a:ext cx="11247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</a:t>
            </a:r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Doc 2: you've earned the attention with the science — now don't waste it.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5120640"/>
            <a:ext cx="11247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</a:t>
            </a:r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Convert the education into self-recognition before converting it into a sale.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3" name="Text 11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4" name="Text 12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111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463040"/>
            <a:ext cx="1088136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EARN THE ATTENTION. DON'T WASTE IT.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640080" y="2514600"/>
            <a:ext cx="1463040" cy="73152"/>
          </a:xfrm>
          <a:prstGeom prst="rect">
            <a:avLst/>
          </a:prstGeom>
          <a:solidFill>
            <a:srgbClr val="F8D930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2834640"/>
            <a:ext cx="1060704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science is already best-in-class — the gap is the missing self-diagnosis step before the product ask.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Weather-hook emails are the most honest urgency mechanic SiS owns — personalise by location and sport.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Aligns to the SiS Brand Brain 2D–8D nudge architecture and the strongest COTN behavioural frameworks.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640080" y="626364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Commerce · CRO Behavioural Audit, Document 2 · 19 Jun 2026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2026-08-25T16:39:19Z</dcterms:created>
  <dcterms:modified xsi:type="dcterms:W3CDTF">2026-08-25T16:39:19Z</dcterms:modified>
</cp:coreProperties>
</file>