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· DOCUMENT 05 OF 05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SIS-TRANSFORM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 in Sport Brand Brain — brand DNA, tone, customer segmentation and the psychology behind every segment.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 TYPE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PPTX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michael@cotngroup.com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MODIFIED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 Aug 2026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7532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TOPIC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27532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· Brand Brain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Quick Copy Reference — Brand Voice In Action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300"/>
              </a:spcAft>
              <a:buNone/>
            </a:pPr>
            <a:r>
              <a:rPr lang="en-US" sz="14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Segments, Top Funnel: “Why do the world's best endurance athletes obsess over carbohydrate ratios? Because the science is unambiguous. And so are the results.”</a:t>
            </a:r>
            <a:endParaRPr lang="en-US" sz="14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300"/>
              </a:spcAft>
              <a:buNone/>
            </a:pPr>
            <a:r>
              <a:rPr lang="en-US" sz="14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Champions, Retention: identity-led, not transactional. References their history. No discount.</a:t>
            </a:r>
            <a:endParaRPr lang="en-US" sz="14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300"/>
              </a:spcAft>
              <a:buNone/>
            </a:pPr>
            <a:r>
              <a:rPr lang="en-US" sz="14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Mid-Tier, Second Purchase: social proof + curiosity gap. Science front.</a:t>
            </a:r>
            <a:endParaRPr lang="en-US" sz="14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300"/>
              </a:spcAft>
              <a:buNone/>
            </a:pPr>
            <a:r>
              <a:rPr lang="en-US" sz="14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Risk, Win-Back: short, urgent, one product, one CTA. No fluff.</a:t>
            </a:r>
            <a:endParaRPr lang="en-US" sz="14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300"/>
              </a:spcAft>
              <a:buNone/>
            </a:pPr>
            <a:r>
              <a:rPr lang="en-US" sz="14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Dormant, Reactivation: social proof only. No discount. Second purchase is the objective.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SIS-Transform.pptx · Google Drive · Verified against Document Inventory FINAL CLEAN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DNA CORE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Founding Truth, Upstream Truth, Cultural Purpose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Founding Truth —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elite performance is unlocked through rigorous sports science. Nutrition is not supplementary to training — it is training.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Upstream Truth —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serious athletes are terrified of leaving performance on the table due to poor nutrition. SiS removes that fear with science they can trust.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Cultural Purpose —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make world-class sports nutrition accessible to every athlete by grounding every product in peer-reviewed science.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— ARCHETYPES, TONE &amp; BRAND BANS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Sage + The Hero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tone —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precise, credible, performance-driven; clinical confidence without cold detachment.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Tone in six words —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Expert · Earnest · Direct · Motivating · Evidence-led · Inclusive-of-ambition.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—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hype without evidence, vague wellness language, lifestyle fluff, unsubstantiated superlatives, mass-market comparisons.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989320"/>
            <a:ext cx="112471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59893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“Formulated with a 2:1 fructose-to-glucose ratio, GO Isotonic Energy Gel delivers rapid carbohydrate oxidation — so you sustain power output when it matters most.”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— FUNNEL LANGUAGE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Top To Bottom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1645920"/>
                <a:gridCol w="2743200"/>
                <a:gridCol w="685800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Stage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Tone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Example Copy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Top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Curiosity-led, credibility-first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“Why do the world's best endurance athletes obsess over carbohydrate ratios?”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Comparative, trust-building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“22g of carbohydrate in a 2:1 ratio — the same formula used across three Grand Tours.”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Bottom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Decisive, action-oriented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“Build your race-day protocol. Fuel like you mean it.”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— EMOTIONAL DRIVER MAP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Five Triggers, Five Copy Directions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2468880"/>
                <a:gridCol w="2834640"/>
                <a:gridCol w="594360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Emotion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Trigger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Copy Direction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Fear of Underperformance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Loss Aversion, Ambiguity Aversion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“Don't let nutrition be the variable you ignored.”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Desire for Legitimacy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Halo Effect, Authority Bias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“The formula used at the Tour de France. Now yours.”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Need for Certainty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Zero-Risk Bias, Cognitive Fluency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“Every ingredient. Every ratio. Every reason.”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Identity as Serious Athlete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Ego, Ingroup Bias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“Serious athletes don't guess. They measure, plan, and fuel with precision.”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Efficiency &amp; Optimisation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Intrinsic Motivation, Planning Fallacy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“You've done the training. Don't let nutrition be the gap.”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— DATABASE OVERVIEW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Segment Architecture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24,540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4864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CHAMPIONS · 12%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26898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6042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61,348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36042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MID-TIER · 30%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08076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7220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61,349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617220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RISK &amp; DRIFTING · 30%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89254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98398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57,259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898398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DORMANT &amp; COLD · 28%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8" name="Text 1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— SEGMENT INTELLIGENCE &amp; ACTION PLANS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Copy Direction By Segment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600200"/>
            <a:ext cx="2688336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600200"/>
            <a:ext cx="2688336" cy="457200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16002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CHAMPIONS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66928" y="214884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Pride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66928" y="272491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EXCLUSIVITY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566928" y="315468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Winter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66928" y="3483864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Region: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London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66928" y="5120640"/>
            <a:ext cx="246888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66928" y="5257800"/>
            <a:ext cx="2468880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15" name="Text 13"/>
          <p:cNvSpPr/>
          <p:nvPr/>
        </p:nvSpPr>
        <p:spPr>
          <a:xfrm>
            <a:off x="658368" y="52578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“You've built the protocol. Don't let the gap between sessions be where you lose the edge.”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310128" y="1600200"/>
            <a:ext cx="2688336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310128" y="1600200"/>
            <a:ext cx="2688336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8" name="Text 16"/>
          <p:cNvSpPr/>
          <p:nvPr/>
        </p:nvSpPr>
        <p:spPr>
          <a:xfrm>
            <a:off x="3419856" y="16002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MID-TIER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419856" y="214884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Aspiration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3419856" y="272491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BELONGING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3419856" y="315468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Spring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3419856" y="3483864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Risk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419856" y="5120640"/>
            <a:ext cx="246888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419856" y="5257800"/>
            <a:ext cx="2468880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25" name="Text 23"/>
          <p:cNvSpPr/>
          <p:nvPr/>
        </p:nvSpPr>
        <p:spPr>
          <a:xfrm>
            <a:off x="3511296" y="52578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“You tried it once because the science made sense. Here's what athletes who stayed with it found at race 3, 5, and 10.”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163056" y="1600200"/>
            <a:ext cx="2688336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163056" y="1600200"/>
            <a:ext cx="2688336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8" name="Text 26"/>
          <p:cNvSpPr/>
          <p:nvPr/>
        </p:nvSpPr>
        <p:spPr>
          <a:xfrm>
            <a:off x="6272784" y="16002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RISK &amp; DRIFTING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272784" y="214884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Urgency</a:t>
            </a:r>
            <a:endParaRPr lang="en-US" sz="2200" dirty="0"/>
          </a:p>
        </p:txBody>
      </p:sp>
      <p:sp>
        <p:nvSpPr>
          <p:cNvPr id="30" name="Text 28"/>
          <p:cNvSpPr/>
          <p:nvPr/>
        </p:nvSpPr>
        <p:spPr>
          <a:xfrm>
            <a:off x="6272784" y="272491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SCARCITY FEAR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6272784" y="315468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Impulse: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6272784" y="3483864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Mindset: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Discount Hunter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6272784" y="5120640"/>
            <a:ext cx="246888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272784" y="5257800"/>
            <a:ext cx="2468880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35" name="Text 33"/>
          <p:cNvSpPr/>
          <p:nvPr/>
        </p:nvSpPr>
        <p:spPr>
          <a:xfrm>
            <a:off x="6364224" y="52578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“Your next training block starts soon... Back in stock — not for long.”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9015984" y="1600200"/>
            <a:ext cx="2688336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9015984" y="1600200"/>
            <a:ext cx="2688336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8" name="Text 36"/>
          <p:cNvSpPr/>
          <p:nvPr/>
        </p:nvSpPr>
        <p:spPr>
          <a:xfrm>
            <a:off x="9125712" y="16002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DORMANT &amp; COLD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9125712" y="214884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Security</a:t>
            </a:r>
            <a:endParaRPr lang="en-US" sz="2200" dirty="0"/>
          </a:p>
        </p:txBody>
      </p:sp>
      <p:sp>
        <p:nvSpPr>
          <p:cNvPr id="40" name="Text 38"/>
          <p:cNvSpPr/>
          <p:nvPr/>
        </p:nvSpPr>
        <p:spPr>
          <a:xfrm>
            <a:off x="9125712" y="272491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SOCIAL VALIDATION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9125712" y="315468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Window: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 Days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9125712" y="3483864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Mindset: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Discount Hunter</a:t>
            </a:r>
            <a:endParaRPr lang="en-US" sz="1050" dirty="0"/>
          </a:p>
        </p:txBody>
      </p:sp>
      <p:sp>
        <p:nvSpPr>
          <p:cNvPr id="43" name="Shape 41"/>
          <p:cNvSpPr/>
          <p:nvPr/>
        </p:nvSpPr>
        <p:spPr>
          <a:xfrm>
            <a:off x="9125712" y="5120640"/>
            <a:ext cx="246888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9125712" y="5257800"/>
            <a:ext cx="2468880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45" name="Text 43"/>
          <p:cNvSpPr/>
          <p:nvPr/>
        </p:nvSpPr>
        <p:spPr>
          <a:xfrm>
            <a:off x="9217152" y="52578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“Athletes who started where you did built their full protocol over three months.”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7" name="Text 4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— PERSONA TRIGGER GRID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Funnel Stage, Emotion Cue And The Line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2194560"/>
                <a:gridCol w="2194560"/>
                <a:gridCol w="2377440"/>
                <a:gridCol w="448056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Funnel Stage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Emotion Cue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Line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Champions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Bottom Funnel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Pride + Exclusivity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“You built the protocol. Don't lose the edge.”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Active Mid-Tier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Mid Funnel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Aspiration + Belonging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“Here's what athletes at your stage added to their stack.”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At Risk &amp; Drifting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Mid → Bottom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Urgency + Scarcity Fear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“Training block starts now. Lock it in today.”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Dormant &amp; Cold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Top → Mid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Security + Social Validation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“Here's what they bought second.”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— SEASONAL ACTIVATION CALENDAR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Five Windows Across The Year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Jan–Feb, New Season Build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year training intent aligns with restocking. Win-back window for lapsed.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Feb–Mar, Protocol Building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spring racers are planning. Second purchase push, education-led.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Apr–May, Race Season Open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season peak. Social proof from events.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Sep–Oct, Pre-Winter Training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anti-churn campaign for Champions. Subscription opportunity.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Nov–Dec, Year-End Protocol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subscription renewal push for Champions.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2026-08-25T14:37:15Z</dcterms:created>
  <dcterms:modified xsi:type="dcterms:W3CDTF">2026-08-25T14:37:15Z</dcterms:modified>
</cp:coreProperties>
</file>