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23444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BRAND · DOCUMENT 04 OF 05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1920240"/>
            <a:ext cx="112471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SIS-INTELLIGENCE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57200" y="4160520"/>
            <a:ext cx="9601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0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Deep analysis of the current customer base — buying patterns, demographics, market intelligence and gap report.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7200" y="5212080"/>
            <a:ext cx="2011680" cy="82296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FILE TYPE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PPTX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06324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OWNER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306324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michael@cotngroup.com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66928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MODIFIED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66928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 Aug 2026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827532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TOPIC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27532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Brand · Segmentation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57200" y="5897880"/>
            <a:ext cx="11247120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COMPETITIVE CONTEXT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Where SiS Stands In The Gel Market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08760"/>
          <a:ext cx="11247120" cy="914400"/>
        </p:xfrm>
        <a:graphic>
          <a:graphicData uri="http://schemas.openxmlformats.org/drawingml/2006/table">
            <a:tbl>
              <a:tblPr/>
              <a:tblGrid>
                <a:gridCol w="2834640"/>
                <a:gridCol w="1371600"/>
                <a:gridCol w="1554480"/>
                <a:gridCol w="1280160"/>
                <a:gridCol w="1280160"/>
                <a:gridCol w="1188720"/>
                <a:gridCol w="1463040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Brand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Authority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Social Proof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Identity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Fluency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Habit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Reciprocity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SiS GO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Maurten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PF&amp;H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High5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GU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457200" y="603504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competitor scores 1 on Reciprocity — completely unowned white space for SiS.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9" name="Text 6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MATRIXSTRIKE — COMPETITIVE INTELLIGENCE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Central Finding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691640"/>
            <a:ext cx="11247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dominant failure mode is committing media budget to awareness before demand-interception infrastructure is in place.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buyer is not purchasing a product — they are purchasing an identity: the serious, disciplined, high-performing athlete.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Informed Sport certification is a hard gate, not a marketing asset. Community acquisition outperforms paid media on LTV.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463040"/>
            <a:ext cx="108813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Five Actions That Matter Most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2514600"/>
            <a:ext cx="1463040" cy="73152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2834640"/>
            <a:ext cx="1060704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300"/>
              </a:spcAft>
              <a:buNone/>
            </a:pPr>
            <a:r>
              <a:rPr lang="en-US" sz="14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Day 25–35 Replenishment Trigger — product-specific, consumption-cycle timed.</a:t>
            </a:r>
            <a:endParaRPr lang="en-US" sz="14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300"/>
              </a:spcAft>
              <a:buNone/>
            </a:pPr>
            <a:r>
              <a:rPr lang="en-US" sz="14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Target Champions for Subscription — launch auto-replenishment to this cohort first.</a:t>
            </a:r>
            <a:endParaRPr lang="en-US" sz="14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300"/>
              </a:spcAft>
              <a:buNone/>
            </a:pPr>
            <a:r>
              <a:rPr lang="en-US" sz="14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Win Back Active Mid-Tier before they join the Dormant pool.</a:t>
            </a:r>
            <a:endParaRPr lang="en-US" sz="14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300"/>
              </a:spcAft>
              <a:buNone/>
            </a:pPr>
            <a:r>
              <a:rPr lang="en-US" sz="14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Fix the Language Architecture — consistency and identity, not re-engagement copy.</a:t>
            </a:r>
            <a:endParaRPr lang="en-US" sz="14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300"/>
              </a:spcAft>
              <a:buNone/>
            </a:pPr>
            <a:r>
              <a:rPr lang="en-US" sz="14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Community and Rewards Infrastructure — anchored on the Champions cohort.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40080" y="62636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SIS-Intelligence.pptx · Google Drive · Verified against Document Inventory FINAL CLEAN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EXECUTIVE SUMMARY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Peer Benchmarks — The Wallet Share Story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920240"/>
            <a:ext cx="35661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£107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548640" y="2880360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SIS AVG ANNUAL SPEND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206240" y="1737360"/>
            <a:ext cx="0" cy="237744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297680" y="1920240"/>
            <a:ext cx="35661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£480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4297680" y="2880360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INDUSTRY BENCHMARK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7955280" y="1737360"/>
            <a:ext cx="0" cy="237744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46720" y="1920240"/>
            <a:ext cx="35661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23%</a:t>
            </a:r>
            <a:endParaRPr lang="en-US" sz="3000" dirty="0"/>
          </a:p>
        </p:txBody>
      </p:sp>
      <p:sp>
        <p:nvSpPr>
          <p:cNvPr id="13" name="Text 11"/>
          <p:cNvSpPr/>
          <p:nvPr/>
        </p:nvSpPr>
        <p:spPr>
          <a:xfrm>
            <a:off x="8046720" y="2880360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WALLET SHARE CAPTURED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457200" y="4572000"/>
            <a:ext cx="11247120" cy="141732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5" name="Text 13"/>
          <p:cNvSpPr/>
          <p:nvPr/>
        </p:nvSpPr>
        <p:spPr>
          <a:xfrm>
            <a:off x="777240" y="4572000"/>
            <a:ext cx="106070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SiS is capturing 23% of what each customer could realistically spend annually in this category through their DTC programme. The base is 79% Lost — the acquisition engine has been feeding a leaking base.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7" name="Text 15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EIGHT HEADLINE FINDINGS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What The Base Is Actually Doing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691640"/>
            <a:ext cx="11247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100"/>
              </a:spcAft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gap between lifetime loyalty and LTV is a belief problem, not a product problem.</a:t>
            </a:r>
            <a:endParaRPr lang="en-US" sz="13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100"/>
              </a:spcAft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first-to-second purchase window closes at day 35 — currently averaging 425 days.</a:t>
            </a:r>
            <a:endParaRPr lang="en-US" sz="13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100"/>
              </a:spcAft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Customers are one and done; there is a huge habit x replenishment opportunity.</a:t>
            </a:r>
            <a:endParaRPr lang="en-US" sz="13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100"/>
              </a:spcAft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Monday and Sunday dominate — early-week buying outpaces Friday/Saturday by nearly 50%.</a:t>
            </a:r>
            <a:endParaRPr lang="en-US" sz="13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100"/>
              </a:spcAft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73% of the base is mid-income — income is not the barrier.</a:t>
            </a:r>
            <a:endParaRPr lang="en-US" sz="13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100"/>
              </a:spcAft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March is the single biggest month; Q1 nearly doubles Q4 volume.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5989320"/>
            <a:ext cx="11247120" cy="502920"/>
          </a:xfrm>
          <a:prstGeom prst="rect">
            <a:avLst/>
          </a:prstGeom>
          <a:solidFill>
            <a:srgbClr val="F6F6F4"/>
          </a:solidFill>
          <a:ln w="9525">
            <a:solidFill>
              <a:srgbClr val="E4E4E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598932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Science, not price, is the differentiator. Discount trains customers to wait. Science trains them to trust.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0" name="Text 8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GROWTH OPPORTUNITIES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Six Initiatives, Ranked By Conservative Uplift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08760"/>
          <a:ext cx="11247120" cy="914400"/>
        </p:xfrm>
        <a:graphic>
          <a:graphicData uri="http://schemas.openxmlformats.org/drawingml/2006/table">
            <a:tbl>
              <a:tblPr/>
              <a:tblGrid>
                <a:gridCol w="3017520"/>
                <a:gridCol w="5943600"/>
                <a:gridCol w="2286000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Initiative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Mechanism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Uplift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Replenishment Flow (Day 25–35)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1,687 customers in window today × £75 AOV × 12 months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+£1.2M–£2.4M annual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Abandoned Basket Recovery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Three segment variants vs current single-variant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+6–12% CVR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Champions Subscription Conversion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5% conversion on 24,540 Champions × £143 AOV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+£1.8M–£2.1M recurring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Email Retention — Active Mid-Tier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Personalised replenishment vs broadcast calendar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+10–18% repeat rate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Champions Cohort Growth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Active Mid-Tier belief architecture, 4th-order conversion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+15–25% YoY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D2C LTV Growth (Full Base)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All flows combined across non-Champions segments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+14–25%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HEADLINE DTC DASHBOARD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Numbers That Matter Most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920240"/>
            <a:ext cx="26289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204,496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548640" y="2880360"/>
            <a:ext cx="26289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 CUSTOMERS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3268980" y="1737360"/>
            <a:ext cx="0" cy="237744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360420" y="1920240"/>
            <a:ext cx="26289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£22.4M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3360420" y="2880360"/>
            <a:ext cx="26289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 REVENUE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6080760" y="1737360"/>
            <a:ext cx="0" cy="237744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172200" y="1920240"/>
            <a:ext cx="26289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£107</a:t>
            </a:r>
            <a:endParaRPr lang="en-US" sz="3000" dirty="0"/>
          </a:p>
        </p:txBody>
      </p:sp>
      <p:sp>
        <p:nvSpPr>
          <p:cNvPr id="13" name="Text 11"/>
          <p:cNvSpPr/>
          <p:nvPr/>
        </p:nvSpPr>
        <p:spPr>
          <a:xfrm>
            <a:off x="6172200" y="2880360"/>
            <a:ext cx="26289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AVG SPEND / BUYER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8892540" y="1737360"/>
            <a:ext cx="0" cy="237744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983980" y="1920240"/>
            <a:ext cx="26289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1.5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8983980" y="2880360"/>
            <a:ext cx="26289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AVG ORDERS / BUYER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457200" y="4572000"/>
            <a:ext cx="11247120" cy="141732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8" name="Text 16"/>
          <p:cNvSpPr/>
          <p:nvPr/>
        </p:nvSpPr>
        <p:spPr>
          <a:xfrm>
            <a:off x="777240" y="4572000"/>
            <a:ext cx="106070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£75,771,000 uncaptured wallet — 23% wallet share captured vs 100% possible. £371 wallet gap per customer.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20" name="Text 18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SEGMENT ANALYSIS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Four Segments — Who The Base Actually Is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08760"/>
          <a:ext cx="11247120" cy="914400"/>
        </p:xfrm>
        <a:graphic>
          <a:graphicData uri="http://schemas.openxmlformats.org/drawingml/2006/table">
            <a:tbl>
              <a:tblPr/>
              <a:tblGrid>
                <a:gridCol w="2651760"/>
                <a:gridCol w="1005840"/>
                <a:gridCol w="1463040"/>
                <a:gridCol w="1463040"/>
                <a:gridCol w="1280160"/>
                <a:gridCol w="1554480"/>
                <a:gridCol w="1828800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Segment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%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Avg LTV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Avg AOV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Orders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Recency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Churn Safety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Champions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12%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£630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£143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5.2x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228d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31/100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Active Mid-Tier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30%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£77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£75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1x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425d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6/100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At Risk &amp; Drifting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30%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£26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£26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1x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470d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1/100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Dormant &amp; Cold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28%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£11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£11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1x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539d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0/100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457200" y="603504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24,540 Champions (12% of base) generate ~69% of total revenue. 58% of the base has a Churn Safety score of 1 or below.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9" name="Text 6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TICKING CLOCK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35-Day Window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737360"/>
            <a:ext cx="11247120" cy="210312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7" name="Text 5"/>
          <p:cNvSpPr/>
          <p:nvPr/>
        </p:nvSpPr>
        <p:spPr>
          <a:xfrm>
            <a:off x="868680" y="1874520"/>
            <a:ext cx="104241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2200" b="1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nothing happens before day 35, the customer is statistically unlikely to come back. The data shows that window is being missed almost universally.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457200" y="411480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</a:t>
            </a:r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47,369 High Risk (93%) · 2,696 At Risk (5%) · 1,059 Watch (2%) · 0 Healthy.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61772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</a:t>
            </a:r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£7.2M wallet at risk (recoverable) · £67.3M total wallet gap across all non-Champions.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1" name="Text 9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SEGMENT PROFILES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Action Plan By Segment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600200"/>
            <a:ext cx="2688336" cy="4892040"/>
          </a:xfrm>
          <a:prstGeom prst="rect">
            <a:avLst/>
          </a:prstGeom>
          <a:solidFill>
            <a:srgbClr val="FFFFFF"/>
          </a:solidFill>
          <a:ln w="19050">
            <a:solidFill>
              <a:srgbClr val="11111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1600200"/>
            <a:ext cx="2688336" cy="457200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160020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CHAMPIONS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66928" y="2148840"/>
            <a:ext cx="2468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£630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66928" y="2724912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AVG LTV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566928" y="3154680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Mindset: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Price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66928" y="3483864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Peak: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Winter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66928" y="5120640"/>
            <a:ext cx="2468880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66928" y="5257800"/>
            <a:ext cx="2468880" cy="10972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15" name="Text 13"/>
          <p:cNvSpPr/>
          <p:nvPr/>
        </p:nvSpPr>
        <p:spPr>
          <a:xfrm>
            <a:off x="658368" y="52578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Loyalty, early access, subscription. Never lead with discount.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3310128" y="1600200"/>
            <a:ext cx="2688336" cy="4892040"/>
          </a:xfrm>
          <a:prstGeom prst="rect">
            <a:avLst/>
          </a:prstGeom>
          <a:solidFill>
            <a:srgbClr val="FFFFFF"/>
          </a:solidFill>
          <a:ln w="19050">
            <a:solidFill>
              <a:srgbClr val="111111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310128" y="1600200"/>
            <a:ext cx="2688336" cy="45720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8" name="Text 16"/>
          <p:cNvSpPr/>
          <p:nvPr/>
        </p:nvSpPr>
        <p:spPr>
          <a:xfrm>
            <a:off x="3419856" y="160020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ACTIVE MID-TIER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3419856" y="2148840"/>
            <a:ext cx="2468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£77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3419856" y="2724912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AVG LTV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3419856" y="3154680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Mindset: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Discount Aware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3419856" y="3483864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Peak: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Spring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3419856" y="5120640"/>
            <a:ext cx="2468880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3419856" y="5257800"/>
            <a:ext cx="2468880" cy="10972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25" name="Text 23"/>
          <p:cNvSpPr/>
          <p:nvPr/>
        </p:nvSpPr>
        <p:spPr>
          <a:xfrm>
            <a:off x="3511296" y="52578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Personalised win-back, recency-triggered, education over promotion.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6163056" y="1600200"/>
            <a:ext cx="2688336" cy="4892040"/>
          </a:xfrm>
          <a:prstGeom prst="rect">
            <a:avLst/>
          </a:prstGeom>
          <a:solidFill>
            <a:srgbClr val="FFFFFF"/>
          </a:solidFill>
          <a:ln w="19050">
            <a:solidFill>
              <a:srgbClr val="111111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6163056" y="1600200"/>
            <a:ext cx="2688336" cy="45720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28" name="Text 26"/>
          <p:cNvSpPr/>
          <p:nvPr/>
        </p:nvSpPr>
        <p:spPr>
          <a:xfrm>
            <a:off x="6272784" y="160020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RISK &amp; DRIFTING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6272784" y="2148840"/>
            <a:ext cx="2468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£26</a:t>
            </a:r>
            <a:endParaRPr lang="en-US" sz="2200" dirty="0"/>
          </a:p>
        </p:txBody>
      </p:sp>
      <p:sp>
        <p:nvSpPr>
          <p:cNvPr id="30" name="Text 28"/>
          <p:cNvSpPr/>
          <p:nvPr/>
        </p:nvSpPr>
        <p:spPr>
          <a:xfrm>
            <a:off x="6272784" y="2724912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AVG LTV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6272784" y="3154680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Mindset: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Discount Hunter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6272784" y="3483864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Peak: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Spring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6272784" y="5120640"/>
            <a:ext cx="2468880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6272784" y="5257800"/>
            <a:ext cx="2468880" cy="10972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35" name="Text 33"/>
          <p:cNvSpPr/>
          <p:nvPr/>
        </p:nvSpPr>
        <p:spPr>
          <a:xfrm>
            <a:off x="6364224" y="52578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clear offer, cart urgency. Anchor pricing carefully.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9015984" y="1600200"/>
            <a:ext cx="2688336" cy="4892040"/>
          </a:xfrm>
          <a:prstGeom prst="rect">
            <a:avLst/>
          </a:prstGeom>
          <a:solidFill>
            <a:srgbClr val="FFFFFF"/>
          </a:solidFill>
          <a:ln w="19050">
            <a:solidFill>
              <a:srgbClr val="111111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9015984" y="1600200"/>
            <a:ext cx="2688336" cy="45720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8" name="Text 36"/>
          <p:cNvSpPr/>
          <p:nvPr/>
        </p:nvSpPr>
        <p:spPr>
          <a:xfrm>
            <a:off x="9125712" y="160020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DORMANT &amp; COLD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9125712" y="2148840"/>
            <a:ext cx="2468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£11</a:t>
            </a:r>
            <a:endParaRPr lang="en-US" sz="2200" dirty="0"/>
          </a:p>
        </p:txBody>
      </p:sp>
      <p:sp>
        <p:nvSpPr>
          <p:cNvPr id="40" name="Text 38"/>
          <p:cNvSpPr/>
          <p:nvPr/>
        </p:nvSpPr>
        <p:spPr>
          <a:xfrm>
            <a:off x="9125712" y="2724912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AVG LTV</a:t>
            </a:r>
            <a:endParaRPr lang="en-US" sz="850" dirty="0"/>
          </a:p>
        </p:txBody>
      </p:sp>
      <p:sp>
        <p:nvSpPr>
          <p:cNvPr id="41" name="Text 39"/>
          <p:cNvSpPr/>
          <p:nvPr/>
        </p:nvSpPr>
        <p:spPr>
          <a:xfrm>
            <a:off x="9125712" y="3154680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Mindset: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Discount Hunter</a:t>
            </a:r>
            <a:endParaRPr lang="en-US" sz="1050" dirty="0"/>
          </a:p>
        </p:txBody>
      </p:sp>
      <p:sp>
        <p:nvSpPr>
          <p:cNvPr id="42" name="Text 40"/>
          <p:cNvSpPr/>
          <p:nvPr/>
        </p:nvSpPr>
        <p:spPr>
          <a:xfrm>
            <a:off x="9125712" y="3483864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Peak: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Spring</a:t>
            </a:r>
            <a:endParaRPr lang="en-US" sz="1050" dirty="0"/>
          </a:p>
        </p:txBody>
      </p:sp>
      <p:sp>
        <p:nvSpPr>
          <p:cNvPr id="43" name="Shape 41"/>
          <p:cNvSpPr/>
          <p:nvPr/>
        </p:nvSpPr>
        <p:spPr>
          <a:xfrm>
            <a:off x="9125712" y="5120640"/>
            <a:ext cx="2468880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9125712" y="5257800"/>
            <a:ext cx="2468880" cy="10972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45" name="Text 43"/>
          <p:cNvSpPr/>
          <p:nvPr/>
        </p:nvSpPr>
        <p:spPr>
          <a:xfrm>
            <a:off x="9217152" y="52578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45-day second-purchase trigger. Social proof, not discount.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47" name="Text 45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48" name="Text 46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BUYING MINDSET &amp; IMPULSE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Counterintuitive AOV Finding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691640"/>
            <a:ext cx="75895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Only Champions buy at full price; 60% of the base are Discount Hunters/Aware.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 Impulse buyers (55% of base) spend £16.84 AOV — Low Impulse (16% of base) spend £166.40. Nearly 10x.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Impulse buying peaks in warm dry conditions (64% high-impulse rate).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8366760" y="1600200"/>
            <a:ext cx="3337560" cy="1463040"/>
          </a:xfrm>
          <a:prstGeom prst="rect">
            <a:avLst/>
          </a:prstGeom>
          <a:solidFill>
            <a:srgbClr val="FFFFFF"/>
          </a:solidFill>
          <a:ln w="28575">
            <a:solidFill>
              <a:srgbClr val="11111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366760" y="1691640"/>
            <a:ext cx="33375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10x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8549640" y="2423160"/>
            <a:ext cx="2971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 VS HIGH IMPULSE AOV GAP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8366760" y="3246120"/>
            <a:ext cx="3337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55%  </a:t>
            </a:r>
            <a:pPr indent="0" marL="0">
              <a:buNone/>
            </a:pPr>
            <a:r>
              <a:rPr lang="en-US" sz="100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base is High Impulse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366760" y="3657600"/>
            <a:ext cx="3337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£166  </a:t>
            </a:r>
            <a:pPr indent="0" marL="0">
              <a:buNone/>
            </a:pPr>
            <a:r>
              <a:rPr lang="en-US" sz="100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 Impulse AOV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3" name="Text 11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2026-08-25T14:37:15Z</dcterms:created>
  <dcterms:modified xsi:type="dcterms:W3CDTF">2026-08-25T14:37:15Z</dcterms:modified>
</cp:coreProperties>
</file>