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23444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65836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BRAND · DOCUMENT 02 OF 05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57200" y="1920240"/>
            <a:ext cx="1124712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4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WHAT THE DATA</a:t>
            </a:r>
            <a:endParaRPr lang="en-US" sz="4400" dirty="0"/>
          </a:p>
          <a:p>
            <a:pPr indent="0" marL="0">
              <a:lnSpc>
                <a:spcPct val="95000"/>
              </a:lnSpc>
              <a:buNone/>
            </a:pPr>
            <a:r>
              <a:rPr lang="en-US" sz="4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KNOWS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57200" y="4160520"/>
            <a:ext cx="9601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600" i="1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the data knows about the SiS consumer — and what that truth asks of the creative direction.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57200" y="5212080"/>
            <a:ext cx="2011680" cy="82296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FILE TYPE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DOCX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06324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OWNER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306324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martin.lucas@cotngroup.com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66928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LAST MODIFIED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566928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 Jun 2026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827532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TOPIC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27532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Brand · Consumer Truth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457200" y="5897880"/>
            <a:ext cx="11247120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463040"/>
            <a:ext cx="108813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In One Line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640080" y="2514600"/>
            <a:ext cx="1463040" cy="73152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2834640"/>
            <a:ext cx="1060704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film is true to a consumer SiS wishes it had.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strategy should be true to the consumer SiS actually has.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Proof-driven. Quietly self-directed. Mostly dormant. Won on the second purchase.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Describe that consumer honestly, and the direction stops being a debate.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640080" y="626364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Source: SiS_What_The_Data_Knows · Google Drive · Verified against Document Inventory FINAL CLEAN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 WITH THE CONSUMER, NOT THE CAMPAIGN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Question This Deck Answers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57200" y="1371600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691640"/>
            <a:ext cx="112471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isn't an argument for one idea over another — it sets the creative direction next to what we already know, with certainty, about how this consumer thinks.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Across the Brand Brain, segment data, audience profile and live email learnings, the same consumer keeps appearing. They are consistent and well-documented.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question is simply whether the creative serves the consumer the data describes, or a different consumer the creative would prefer to be true.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57200" y="5989320"/>
            <a:ext cx="11247120" cy="502920"/>
          </a:xfrm>
          <a:prstGeom prst="rect">
            <a:avLst/>
          </a:prstGeom>
          <a:solidFill>
            <a:srgbClr val="F6F6F4"/>
          </a:solidFill>
          <a:ln w="9525">
            <a:solidFill>
              <a:srgbClr val="E4E4E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5989320"/>
            <a:ext cx="10972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Everything in this deck is what the data says. The conclusion isn't argued — it's what's left once the consumer is described honestly.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0" name="Text 8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TRUTH 1 OF 4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They Are Driven By Proof, Not Feeling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737360"/>
            <a:ext cx="11247120" cy="210312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7" name="Text 5"/>
          <p:cNvSpPr/>
          <p:nvPr/>
        </p:nvSpPr>
        <p:spPr>
          <a:xfrm>
            <a:off x="868680" y="1874520"/>
            <a:ext cx="1042416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2200" b="1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“Show me it works.” The question isn't whether they'll buy again. It's whether you give them a reason to.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868680" y="3337560"/>
            <a:ext cx="10424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Active Mid-Tier, the growth segment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57200" y="411480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</a:t>
            </a:r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most consistent signal in the entire dataset — proof, science and real-world effectiveness over hype.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57200" y="461772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</a:t>
            </a:r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Their buying mindset is evidence-based. Their value system is “discipline over motivation.”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2" name="Text 10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3" name="Text 11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TRUTH 2 OF 4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They Are Sceptical Of The Hero-Film Register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57200" y="1371600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691640"/>
            <a:ext cx="112471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Frustrated by brands that feel “overly lifestyle-focused or trend-led.”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“Don't need validation from social media.” “Value competence over recognition.”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Recognition, validation, lifestyle aspiration and communal belonging are the raw materials of the emotional hero film — and this consumer is actively suspicious of them.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57200" y="5989320"/>
            <a:ext cx="11247120" cy="502920"/>
          </a:xfrm>
          <a:prstGeom prst="rect">
            <a:avLst/>
          </a:prstGeom>
          <a:solidFill>
            <a:srgbClr val="F6F6F4"/>
          </a:solidFill>
          <a:ln w="9525">
            <a:solidFill>
              <a:srgbClr val="E4E4E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5989320"/>
            <a:ext cx="10972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indifferent. Suspicious.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0" name="Text 8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TRUTH 3 OF 4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They Are Quiet About It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737360"/>
            <a:ext cx="11247120" cy="210312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7" name="Text 5"/>
          <p:cNvSpPr/>
          <p:nvPr/>
        </p:nvSpPr>
        <p:spPr>
          <a:xfrm>
            <a:off x="868680" y="1874520"/>
            <a:ext cx="1042416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2200" b="1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don't need everyone to know I'm training. I just need to know I'm improving.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868680" y="3337560"/>
            <a:ext cx="10424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Core consumer, mindset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57200" y="411480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</a:t>
            </a:r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opposite of the cinematic, externalised, watch-me-overcome arc.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57200" y="461772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</a:t>
            </a:r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consumer's relationship with their training is internal — they want proof for themselves, not a stage.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2" name="Text 10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3" name="Text 11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TRUTH 4 OF 4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Most Of Them Are Not Heroes; They Are Asleep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508760"/>
          <a:ext cx="11247120" cy="914400"/>
        </p:xfrm>
        <a:graphic>
          <a:graphicData uri="http://schemas.openxmlformats.org/drawingml/2006/table">
            <a:tbl>
              <a:tblPr/>
              <a:tblGrid>
                <a:gridCol w="2468880"/>
                <a:gridCol w="2194560"/>
                <a:gridCol w="1920240"/>
                <a:gridCol w="4663440"/>
              </a:tblGrid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Who They Are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Customers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% of Base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What They Need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Champions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4,530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1.0%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Continuity and identity, not a journey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Active Mid-Tier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33,556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7.6%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Proof, before they'll buy again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At Risk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14,168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3.2%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 reason to come back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Dormant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387,781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88.1%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 remember why they cared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457200" y="603504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88.1% of the people SiS already has a relationship with are dormant — one purchase, then quiet.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9" name="Text 6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HIGHEST-LEVERAGE MOMENT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Second Purchase, Not The First Impression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737360"/>
            <a:ext cx="11247120" cy="210312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7" name="Text 5"/>
          <p:cNvSpPr/>
          <p:nvPr/>
        </p:nvSpPr>
        <p:spPr>
          <a:xfrm>
            <a:off x="868680" y="1874520"/>
            <a:ext cx="1042416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2200" b="1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conversion from purchase one to purchase two is the highest-leverage moment. Win it within 30 days or the probability of returning drops sharply.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868680" y="3337560"/>
            <a:ext cx="10424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CRM-OS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0" name="Text 8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THAT CONSUMER NEEDS FROM SIS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Four Requirements, Drawn Directly From The Data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57200" y="1371600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691640"/>
            <a:ext cx="112471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Proof before persuasion —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 with evidence, the science, the mechanism, before any feeling.</a:t>
            </a:r>
            <a:endParaRPr lang="en-US" sz="14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reason, not a mood —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they need a specific, demonstrable reason to act, not an emotional atmosphere.</a:t>
            </a:r>
            <a:endParaRPr lang="en-US" sz="14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Recognition, privately —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strongest creative meets them in the quiet, not the spotlight.</a:t>
            </a:r>
            <a:endParaRPr lang="en-US" sz="14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way back —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through retargeting, SMS and surprise-value direct contact, not a broadcast brand moment.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CREATIVE AND CONSUMER DIVERGE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Consumer In The Film vs. The Consumer In The Data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508760"/>
          <a:ext cx="11247120" cy="914400"/>
        </p:xfrm>
        <a:graphic>
          <a:graphicData uri="http://schemas.openxmlformats.org/drawingml/2006/table">
            <a:tbl>
              <a:tblPr/>
              <a:tblGrid>
                <a:gridCol w="5623560"/>
                <a:gridCol w="5623560"/>
              </a:tblGrid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The Consumer In The Film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The Consumer In The Data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Moved by emotion and aspiration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Moved by proof and evidence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Wants to be seen overcoming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“I just need to know I'm improving”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Heroic, cinematic, exceptional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Disciplined, ordinary, sceptical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Belongs to a community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Prefers individual achievement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The dramatic first attempt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The quiet, decisive second purchase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 sliver of the smallest segment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88% dormant, 7.6% asking for proof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457200" y="603504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film is not badly made. It is made for the consumer on the left. The data only contains the consumer on the right.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9" name="Text 6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2026-08-25T14:37:15Z</dcterms:created>
  <dcterms:modified xsi:type="dcterms:W3CDTF">2026-08-25T14:37:15Z</dcterms:modified>
</cp:coreProperties>
</file>