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· DOCUMENT 01 OF 05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CONSUMER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 MAP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every Science in Sport customer is asking, across all twelve months of the racing calendar.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Doc / Markdown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martin.lucas@cotngroup.com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MODIFIED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Jun 2026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TOPIC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· Demand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C — QUESTION CALENDAR (UK), Q3–Q4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July to December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1463040"/>
                <a:gridCol w="5029200"/>
                <a:gridCol w="475488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Month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Questions Searched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Leans In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July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“Ironman nutrition,” “70.3 fuelling”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Full race-day systems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August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“autumn marathon training,” “ultra fuelling”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Autumn race-prep, gut-training restart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September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“Great North Run fuelling,” “half marathon nutrition”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First-timer reassurance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October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“marathon race-day fuelling,” “recovery after a long race”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REGO recovery, ultra fuelling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November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“off-season nutrition,” “best recovery protein”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Recovery, subscription-building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December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“endurance nutrition gifts,” “New Year running goals”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Gift bundles, seeding January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2026 female-specific fuelling research (Morton, McColgan, Holly Archer) is the freshest, most ownable narrative of the year.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8D93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3291840" y="288036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GAPS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291840" y="37490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real demand meets a SiS content or framing gap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D — THE QUESTIONS SIS ISN'T ANSWERING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Priority Gaps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657600"/>
                <a:gridCol w="5760720"/>
                <a:gridCol w="18288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Question Cluster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Gap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Priority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“How much carb / sodium do I need?”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 sweat/sodium planner tool — PF&amp;H owns this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Highest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“Will this sit right in my stomach?”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Not a headline claim, despite top proof point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Highest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“How do I train my gut?”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 structured gut-training programme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“Am I wasting money?”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 honest cost-per-session education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“Fuelling research for women/masters?”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Thin life-stage content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High, rising fastest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“What do I take, and when?”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 guided race-day plan builder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Pattern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questions athletes ask most map almost exactly onto the content and tools SiS is missing.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 already holds the science, the Informed Sport trust, the elite proof and the products.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demand is for guidance, personalisation, stomach-comfort reassurance and honest value — in the athlete's own language, at the moment they ask.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that gap, and SiS becomes not just the brand with the best science, but the brand that answers the question.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SiS_Consumer_Question_Map · Google Drive · Verified against Document Inventory FINAL CLEAN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MAP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Two Lenses, One Strategic Spine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Personas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human, motivational view: who these athletes are and what drives them. Use them to decide what to say.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Database segments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behavioural, commercial view: what each person is worth. Use them to decide how and when to convert.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strategic spine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SiS's biggest white space is not a product gap, it is a content and framing gap. The athlete's most-asked questions map almost exactly onto the things SiS has the authority to own but does not yet lead with.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truth runs underneath it all: the SiS athlete is proof-driven, not emotion-driven. They research before they buy, distrust hype, and want to be shown evidence, not sold a dream.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8D93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3291840" y="288036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FIVE PERSONAS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291840" y="37490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they are, and what they're asking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A — PERSONAS 1–3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Quiet Racer · First-Time Marathoner · Data-Driven Cyclist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3639312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QUIET RACER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MASTERY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30s–40s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66928" y="3483864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Feb–Apr, Aug–Oct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66928" y="3813048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Carbs/hr, gut training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66928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6" name="Text 14"/>
          <p:cNvSpPr/>
          <p:nvPr/>
        </p:nvSpPr>
        <p:spPr>
          <a:xfrm>
            <a:off x="658368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don't need everyone to know I'm training. I just need to know I'm improving.”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261104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261104" y="1600200"/>
            <a:ext cx="3639312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4370832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FIRST-TIME MARATHONER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370832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4370832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REASSURANCE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4370832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· event-led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370832" y="3483864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January + 16-wk build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370832" y="3813048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Avoiding the wall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370832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70832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7" name="Text 25"/>
          <p:cNvSpPr/>
          <p:nvPr/>
        </p:nvSpPr>
        <p:spPr>
          <a:xfrm>
            <a:off x="4462272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Largest overlap with the Dormant base — the beginner questions decide the reactivation.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8065008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065008" y="1600200"/>
            <a:ext cx="3639312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0" name="Text 28"/>
          <p:cNvSpPr/>
          <p:nvPr/>
        </p:nvSpPr>
        <p:spPr>
          <a:xfrm>
            <a:off x="8174736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DATA-DRIVEN CYCLIST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174736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8174736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OPTIMISATION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8174736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30s–50s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8174736" y="3483864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May–August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8174736" y="3813048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90–120g/hr no GI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8174736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174736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38" name="Text 36"/>
          <p:cNvSpPr/>
          <p:nvPr/>
        </p:nvSpPr>
        <p:spPr>
          <a:xfrm>
            <a:off x="8266176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adopter of “high carb fuelling” as pro-peloton trend goes mainstream.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0" name="Text 3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A — PERSONAS 4–5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Triathlete · The Time-Pressed Age-Grouper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5541264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5541264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53218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TRIATHLETE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53218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53218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OVER COMPLEXITY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30s–50s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66928" y="3483864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May–September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66928" y="3813048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Bike vs run fuelling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66928" y="5120640"/>
            <a:ext cx="5321808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5257800"/>
            <a:ext cx="5321808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6" name="Text 14"/>
          <p:cNvSpPr/>
          <p:nvPr/>
        </p:nvSpPr>
        <p:spPr>
          <a:xfrm>
            <a:off x="658368" y="5257800"/>
            <a:ext cx="51389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Directly served by the British Triathlon partnership and the Triathlon Race Packs.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163056" y="1600200"/>
            <a:ext cx="5541264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63056" y="1600200"/>
            <a:ext cx="5541264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6272784" y="1600200"/>
            <a:ext cx="53218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TIME-PRESSED AGE-GROUPER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272784" y="2148840"/>
            <a:ext cx="53218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6272784" y="2724912"/>
            <a:ext cx="53218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RELIABILITY WITHOUT FAFF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6272784" y="3154680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40s and up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272784" y="3483864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Year-round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272784" y="3813048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Fuelling as you age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272784" y="5120640"/>
            <a:ext cx="5321808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272784" y="5257800"/>
            <a:ext cx="5321808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7" name="Text 25"/>
          <p:cNvSpPr/>
          <p:nvPr/>
        </p:nvSpPr>
        <p:spPr>
          <a:xfrm>
            <a:off x="6364224" y="5257800"/>
            <a:ext cx="51389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Female / masters fuelling research is the freshest, fastest-rising white space of any persona.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9" name="Text 27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8D93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3291840" y="288036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DATABASE SEGMENTS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291840" y="37490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they're worth, and the job each represents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B — SEGMENTS AND THEIR JOBS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Four Database Segments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834640"/>
                <a:gridCol w="3017520"/>
                <a:gridCol w="539496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Size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Job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Champions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4,530 (~1%) · ~£563 LTV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Protect and deepen — cross-sell, subscription, advocacy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Active Mid-Tier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33,556 (~7.6%)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Convert up the value curve — proof-led evidence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At Risk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14,168 (~3.2%)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Win back before they lapse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Dormant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387,781 (~88.1%) · ~£1 AOV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Win the first or second purchase — trust, not cleverness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highest-leverage single moment across the whole base is purchase-one-to-two within 30 days.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8D93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3291840" y="288036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12-MONTH CALENDAR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291840" y="37490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searched, weeks ahead of the race itself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C — QUESTION CALENDAR (UK), Q1–Q2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January to June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1463040"/>
                <a:gridCol w="5029200"/>
                <a:gridCol w="475488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Month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Questions Searched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Leans In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January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“start training for a marathon,” “carbs per hour explained”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Plain-English “start here” guidance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February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“marathon fuelling plan,” “how to train my gut”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Gut training, BETA Fuel education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March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“race week nutrition,” “carb loading 3 days before”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Race-day countdown content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April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“London Marathon fuelling,” “gels that don't upset stomach”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Race-day proof, stomach-comfort reassurance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“sportive fuelling,” “triathlon nutrition plan”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Hydration, BETA Fuel 80, Race Packs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June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“fuelling in the heat,” “how much sodium”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 Hydro, electrolyte science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2026-08-25T14:37:15Z</dcterms:created>
  <dcterms:modified xsi:type="dcterms:W3CDTF">2026-08-25T14:37:15Z</dcterms:modified>
</cp:coreProperties>
</file>